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6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84"/>
    <p:restoredTop sz="94680"/>
  </p:normalViewPr>
  <p:slideViewPr>
    <p:cSldViewPr snapToGrid="0">
      <p:cViewPr varScale="1">
        <p:scale>
          <a:sx n="137" d="100"/>
          <a:sy n="137" d="100"/>
        </p:scale>
        <p:origin x="17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4DF8A-9780-2083-C78B-9F9A082051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E4B65C-983C-CE3A-F500-9DCEADE8C5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AA9F5-B0A0-3788-875D-39E687DF1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C2BC0-2846-7D96-28A9-3499F317E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BFB2A-FF19-7380-9F9C-0D2A9D13E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83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DF58D-4C5A-B093-5D24-A38E1F5EF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32D37-5B9A-5A16-66D9-9BD8380336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55546-F2AD-27DF-088D-9E1AB3426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E573C-A25D-0C8B-82D1-9A1A5C87F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18237-30B2-5520-BA2F-F377817E6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03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4776AA-06AF-2786-060C-AFAA6735B0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CF26CB-FD1B-6A27-9847-39FE0E5CC4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BDAD51-5BA7-0728-EDF2-74D3A9C0D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E9D01-BB6E-B219-1579-21CC016CE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5A671-AA5C-7CBE-1A0E-0082C002B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409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A71A7-A280-49D9-0CEE-586303D37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1A8DF2-20E1-D228-C304-6A26F7CD6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CA497-D41F-FC66-D892-E76112E74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511F5-5680-555F-B075-082DAFB2A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8F0AD-E3F3-ED5E-5757-3E6C0CCD8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9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E3A4F-CABC-FD88-EA6C-0E9A36E10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EDFFB-3034-C5A6-9946-C02474827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E39CD-6B33-2B4B-05A2-32B9BE48E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EEF32-3E1E-6D60-D516-FB10499E7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CEC82-B8B8-BE90-AE1E-C7F4A3F01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322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57F30-BD57-26E7-F18D-535B0528C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57A5D-381C-E917-F7DC-DFC0C09756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ABE01F-D799-C5FC-1C04-175833AFD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B2B8BC-B96D-0A70-C5ED-0E988408B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0C181-34A3-A2F4-01FC-2D69BBCB4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37C488-4EB7-0F9E-7793-E934CC9E6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36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19A37-D5BB-3C48-D615-AFFE98F6C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DD290-C11E-4413-D794-F12B30E36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EB59DB-7841-36DA-6484-EBE3E51A29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4B00D8-22D2-AE8A-41F7-BE4EF3389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199EEF-A837-F9C1-F55E-0C68E63889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805453-2A7D-6D6F-AADA-3454A22D2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84300D-0026-42CF-FD64-8191AE6AF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FD314D-14B5-4BFE-C218-767BA1CA0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038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6B292-7C3E-9AB7-2728-3AFADA1A1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CB2EC9-075C-7C36-35C6-0CE277339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6837C8-CBBF-8B77-F2DA-DA3E95931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61D8A2-E709-D85C-5C60-9F2A3A88A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020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E3B644-5540-ACE0-C849-65BA39C58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79E623-3C1A-CF99-4A25-4C91A284F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9195C6-09DD-FC92-BF93-DC25B953C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91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82FBE-5900-E374-364C-CEC7EB2AA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424D2-4B58-95F1-23A6-2A9C6B5BA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43493-C7C2-EB93-1FCF-5E8EAA3F0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3D729-3C12-23CD-7C81-9CD00B00F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95355-75D9-14E8-70C3-646D4F317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9440A-7927-5839-954D-982915BEF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21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3A925-A05A-FFE8-2940-2706C4A1F7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4447A4-EEC3-53CF-4A2F-F216D907F7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D6FBF5-B9E6-B6C7-10E5-0E680C4E6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AB6CA6-9E7D-B78D-6C37-F060F3770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3D2F3-5DBD-7129-C847-6C0EF2ACF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E368A5-55CE-B11B-1FBB-8B7A941AB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1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BE0011-CC43-4390-366A-8191A376A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868A77-115B-3265-37AE-CCED9D3594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A3E5C-F72D-E6C7-875E-A4FB056A69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8AA72-D8AE-EF4D-A11A-0939BC71D770}" type="datetimeFigureOut">
              <a:rPr lang="en-US" smtClean="0"/>
              <a:t>12/19/23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5B31DD-6EFB-686F-09AB-AF0AC82DF6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B69D8-16A8-A6BB-AB33-3BCFA6F79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947C0-B12A-5647-9D9A-F93E490EB5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62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aidedAI/EasyOC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s://www.kaggle.com/datasets/aliasgartaksali/human-and-non-human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hyperlink" Target="https://havells-assignment.el.r.appspot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4645D-4486-88B8-57DE-360F95E61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75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Strategy chosen for the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D68B0-F5C2-A59B-5D02-03CCAD216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586" y="1510315"/>
            <a:ext cx="10515600" cy="2996371"/>
          </a:xfrm>
        </p:spPr>
        <p:txBody>
          <a:bodyPr>
            <a:normAutofit/>
          </a:bodyPr>
          <a:lstStyle/>
          <a:p>
            <a:r>
              <a:rPr lang="en-US" sz="1800" dirty="0"/>
              <a:t>A deep learning model will be trained to detect presence of Humans in the dataset.</a:t>
            </a:r>
          </a:p>
          <a:p>
            <a:r>
              <a:rPr lang="en-US" sz="1800" dirty="0"/>
              <a:t>Along with it pretrained OCR (optical character recognition) model will be used to detect text in the images. This OCR will look for ”Zomato”, “</a:t>
            </a:r>
            <a:r>
              <a:rPr lang="en-US" sz="1800" dirty="0" err="1"/>
              <a:t>swiggy</a:t>
            </a:r>
            <a:r>
              <a:rPr lang="en-US" sz="1800" dirty="0"/>
              <a:t>” </a:t>
            </a:r>
            <a:r>
              <a:rPr lang="en-US" sz="1800" dirty="0" err="1"/>
              <a:t>etc</a:t>
            </a:r>
            <a:r>
              <a:rPr lang="en-US" sz="1800" dirty="0"/>
              <a:t> in the text</a:t>
            </a:r>
          </a:p>
          <a:p>
            <a:pPr lvl="1"/>
            <a:r>
              <a:rPr lang="en-US" sz="1600" dirty="0">
                <a:hlinkClick r:id="rId2"/>
              </a:rPr>
              <a:t>https://github.com/JaidedAI/EasyOCR</a:t>
            </a:r>
            <a:r>
              <a:rPr lang="en-US" sz="1600" dirty="0"/>
              <a:t> - OCR mode</a:t>
            </a:r>
          </a:p>
          <a:p>
            <a:r>
              <a:rPr lang="en-US" sz="1800" dirty="0"/>
              <a:t>The application will be developed using python and flask, and will be deployed on GCP (google cloud)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A6860DA-BDCE-4A8A-3040-7EDE921CB5DA}"/>
              </a:ext>
            </a:extLst>
          </p:cNvPr>
          <p:cNvSpPr/>
          <p:nvPr/>
        </p:nvSpPr>
        <p:spPr>
          <a:xfrm>
            <a:off x="1155441" y="3750908"/>
            <a:ext cx="1587760" cy="6438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Grab a frame from webcam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FFB3FE5-6FCE-235C-BC6F-21F9F825C9E2}"/>
              </a:ext>
            </a:extLst>
          </p:cNvPr>
          <p:cNvSpPr/>
          <p:nvPr/>
        </p:nvSpPr>
        <p:spPr>
          <a:xfrm>
            <a:off x="3345026" y="3750908"/>
            <a:ext cx="1816360" cy="6438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DL model to detect humans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0F931B9E-2E06-741E-7835-2051484E3623}"/>
              </a:ext>
            </a:extLst>
          </p:cNvPr>
          <p:cNvSpPr/>
          <p:nvPr/>
        </p:nvSpPr>
        <p:spPr>
          <a:xfrm>
            <a:off x="5763212" y="3666931"/>
            <a:ext cx="1931435" cy="8397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OCR model to detect the delivery partner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489130E-87C4-5241-3BA9-BB7AAE02B285}"/>
              </a:ext>
            </a:extLst>
          </p:cNvPr>
          <p:cNvSpPr/>
          <p:nvPr/>
        </p:nvSpPr>
        <p:spPr>
          <a:xfrm>
            <a:off x="8181397" y="3666931"/>
            <a:ext cx="1931435" cy="8397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 shown on webpage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5858BAD-3037-D3F9-4D20-AF99620542BE}"/>
              </a:ext>
            </a:extLst>
          </p:cNvPr>
          <p:cNvSpPr/>
          <p:nvPr/>
        </p:nvSpPr>
        <p:spPr>
          <a:xfrm>
            <a:off x="2939144" y="3961314"/>
            <a:ext cx="290268" cy="17634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7E35186-11BC-123F-FB09-E6883CFBEB3C}"/>
              </a:ext>
            </a:extLst>
          </p:cNvPr>
          <p:cNvSpPr/>
          <p:nvPr/>
        </p:nvSpPr>
        <p:spPr>
          <a:xfrm>
            <a:off x="5317165" y="4003767"/>
            <a:ext cx="290268" cy="17634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B19637A-47BD-7FAD-C49C-4BB764E170D3}"/>
              </a:ext>
            </a:extLst>
          </p:cNvPr>
          <p:cNvSpPr/>
          <p:nvPr/>
        </p:nvSpPr>
        <p:spPr>
          <a:xfrm>
            <a:off x="7792888" y="3984640"/>
            <a:ext cx="290268" cy="17634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758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5B59D8F-159A-AF69-A8AF-B15C804CD98F}"/>
              </a:ext>
            </a:extLst>
          </p:cNvPr>
          <p:cNvSpPr txBox="1"/>
          <p:nvPr/>
        </p:nvSpPr>
        <p:spPr>
          <a:xfrm>
            <a:off x="372646" y="416331"/>
            <a:ext cx="11957119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070C0"/>
                </a:solidFill>
              </a:rPr>
              <a:t>Data preparation for Human – non human classification: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Human vs Non-Human data was gathered frame Kaggle: </a:t>
            </a:r>
            <a:r>
              <a:rPr lang="en-US" sz="1600" dirty="0">
                <a:hlinkClick r:id="rId2"/>
              </a:rPr>
              <a:t>https://www.kaggle.com/datasets/aliasgartaksali/human-and-non-human</a:t>
            </a:r>
            <a:r>
              <a:rPr lang="en-US" sz="1600" dirty="0"/>
              <a:t>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99B0BD-F083-546C-904C-6E6E265AB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281" y="2193122"/>
            <a:ext cx="1882800" cy="1882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C30438-D6F4-A6E9-8FE0-1697412ED7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03631"/>
            <a:ext cx="1881790" cy="18817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04AC87-1A31-6C11-AA77-E64D78655AE8}"/>
              </a:ext>
            </a:extLst>
          </p:cNvPr>
          <p:cNvSpPr txBox="1"/>
          <p:nvPr/>
        </p:nvSpPr>
        <p:spPr>
          <a:xfrm>
            <a:off x="3334922" y="1786120"/>
            <a:ext cx="17589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Sample human image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1BC325-F307-88B5-D991-0F3BE9413B35}"/>
              </a:ext>
            </a:extLst>
          </p:cNvPr>
          <p:cNvSpPr txBox="1"/>
          <p:nvPr/>
        </p:nvSpPr>
        <p:spPr>
          <a:xfrm>
            <a:off x="6113882" y="1557300"/>
            <a:ext cx="18639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Sample non-human image</a:t>
            </a:r>
          </a:p>
          <a:p>
            <a:r>
              <a:rPr lang="en-US" sz="1200" dirty="0"/>
              <a:t>(not just cars, wide variety </a:t>
            </a:r>
          </a:p>
          <a:p>
            <a:r>
              <a:rPr lang="en-US" sz="1200" dirty="0"/>
              <a:t>of images were included)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CE4C71-EC6F-B115-6827-C9D6F84AD490}"/>
              </a:ext>
            </a:extLst>
          </p:cNvPr>
          <p:cNvSpPr txBox="1"/>
          <p:nvPr/>
        </p:nvSpPr>
        <p:spPr>
          <a:xfrm>
            <a:off x="451946" y="4282970"/>
            <a:ext cx="1095094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total of 8000 images (4000 human, 4000 non human) images are used.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augmentation was done with the following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images were of different sizes. All of them are resized to 720*720. because the webcam is 720*1080 pixels. 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4B37C17-3E67-EA26-178C-1A3B188676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8479" y="5037351"/>
            <a:ext cx="33147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51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58AE831-F8E8-58B3-50D7-3F8912986607}"/>
              </a:ext>
            </a:extLst>
          </p:cNvPr>
          <p:cNvSpPr txBox="1"/>
          <p:nvPr/>
        </p:nvSpPr>
        <p:spPr>
          <a:xfrm>
            <a:off x="4264542" y="69257"/>
            <a:ext cx="43492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Deep learning modelling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28FA12-80E7-9C91-29BC-90C152840D10}"/>
              </a:ext>
            </a:extLst>
          </p:cNvPr>
          <p:cNvSpPr txBox="1"/>
          <p:nvPr/>
        </p:nvSpPr>
        <p:spPr>
          <a:xfrm>
            <a:off x="456957" y="654032"/>
            <a:ext cx="113999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following models are trained/finetuned: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u="sng" dirty="0"/>
              <a:t>Method 1:</a:t>
            </a:r>
            <a:r>
              <a:rPr lang="en-US" dirty="0"/>
              <a:t>  A custom model with 3 convolutional layers and 1 Fully connected layer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models with a dropout of 0.5 and 0.1 are trained.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i="1" u="sng" dirty="0"/>
              <a:t>Method 2:</a:t>
            </a:r>
            <a:r>
              <a:rPr lang="en-US" dirty="0"/>
              <a:t>  Finetuning a pretrained VGG model with 16 layers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models by finetuning last 5 layers and last 10 layers were finetuned</a:t>
            </a:r>
          </a:p>
          <a:p>
            <a:pPr lvl="1"/>
            <a:endParaRPr lang="en-US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Loss function used: Binary cross entropy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Epochs: 5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Because of limitations of google-</a:t>
            </a:r>
            <a:r>
              <a:rPr lang="en-US" dirty="0" err="1"/>
              <a:t>colab</a:t>
            </a:r>
            <a:r>
              <a:rPr lang="en-US" dirty="0"/>
              <a:t> and personal system, training all the above variations in time couldn’t be achieved.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/>
              <a:t>Training for 3 of the models could successfully be complete in time (shown below). The custom model with dropout = 0.5 was finally chosen for next steps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34AA93-A3C1-E780-E2D8-BB5B7AEE26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088" b="12769"/>
          <a:stretch/>
        </p:blipFill>
        <p:spPr>
          <a:xfrm>
            <a:off x="133790" y="4911323"/>
            <a:ext cx="6043136" cy="9520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2F51EA7-4785-E3E9-4BE9-83655D6290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9" r="18917"/>
          <a:stretch/>
        </p:blipFill>
        <p:spPr>
          <a:xfrm>
            <a:off x="6283354" y="4051903"/>
            <a:ext cx="5865728" cy="13019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F74D874-7B7F-9DD2-2CF0-1928A8067B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880" t="29460" r="-683" b="17306"/>
          <a:stretch/>
        </p:blipFill>
        <p:spPr>
          <a:xfrm>
            <a:off x="6133552" y="5657136"/>
            <a:ext cx="6080168" cy="11316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BF9604-004C-1E5A-D1E4-23E5FC6CAAA3}"/>
              </a:ext>
            </a:extLst>
          </p:cNvPr>
          <p:cNvSpPr txBox="1"/>
          <p:nvPr/>
        </p:nvSpPr>
        <p:spPr>
          <a:xfrm>
            <a:off x="7383039" y="5372304"/>
            <a:ext cx="40295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Training progress:  Custom model with dropout = 0.5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A1BC664-E175-180F-0005-AF97C3E2384D}"/>
              </a:ext>
            </a:extLst>
          </p:cNvPr>
          <p:cNvSpPr txBox="1"/>
          <p:nvPr/>
        </p:nvSpPr>
        <p:spPr>
          <a:xfrm>
            <a:off x="1077797" y="4530312"/>
            <a:ext cx="41406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Training progress: VGG finetuning – last 5 layers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2147C34-C185-B110-BB34-5C3866497383}"/>
              </a:ext>
            </a:extLst>
          </p:cNvPr>
          <p:cNvSpPr txBox="1"/>
          <p:nvPr/>
        </p:nvSpPr>
        <p:spPr>
          <a:xfrm>
            <a:off x="7356257" y="3744126"/>
            <a:ext cx="39731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Training progress: Custom model with dropout = 0.1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EE9D8F2-614C-C8B1-8CDA-2B0041293689}"/>
              </a:ext>
            </a:extLst>
          </p:cNvPr>
          <p:cNvSpPr/>
          <p:nvPr/>
        </p:nvSpPr>
        <p:spPr>
          <a:xfrm>
            <a:off x="2929812" y="4868866"/>
            <a:ext cx="1623527" cy="10840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9A0C6F-5DF4-6C4E-2FC3-8566168CA49F}"/>
              </a:ext>
            </a:extLst>
          </p:cNvPr>
          <p:cNvSpPr/>
          <p:nvPr/>
        </p:nvSpPr>
        <p:spPr>
          <a:xfrm>
            <a:off x="8717902" y="4128416"/>
            <a:ext cx="1396482" cy="10840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2C804A-8149-D9B9-8354-8451C41D51AA}"/>
              </a:ext>
            </a:extLst>
          </p:cNvPr>
          <p:cNvSpPr/>
          <p:nvPr/>
        </p:nvSpPr>
        <p:spPr>
          <a:xfrm>
            <a:off x="8798767" y="5914688"/>
            <a:ext cx="1455576" cy="9137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226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EF2D5D-8A86-18AF-9B51-A2DA428EB6F5}"/>
              </a:ext>
            </a:extLst>
          </p:cNvPr>
          <p:cNvSpPr txBox="1"/>
          <p:nvPr/>
        </p:nvSpPr>
        <p:spPr>
          <a:xfrm>
            <a:off x="4923018" y="65314"/>
            <a:ext cx="23459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Deployment: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B56CDA-F60A-C5F1-015F-323034327DB9}"/>
              </a:ext>
            </a:extLst>
          </p:cNvPr>
          <p:cNvSpPr txBox="1"/>
          <p:nvPr/>
        </p:nvSpPr>
        <p:spPr>
          <a:xfrm>
            <a:off x="423642" y="594935"/>
            <a:ext cx="106120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Google cloud (GCP) was used for deployment: </a:t>
            </a:r>
            <a:r>
              <a:rPr lang="en-US" dirty="0">
                <a:hlinkClick r:id="rId4"/>
              </a:rPr>
              <a:t>https://havells-assignment.el.r.appspot.com</a:t>
            </a:r>
            <a:endParaRPr lang="en-US" dirty="0"/>
          </a:p>
          <a:p>
            <a:r>
              <a:rPr lang="en-US" dirty="0"/>
              <a:t>However because of few issues, the webcam is not being recognized from the cloud. As a result,  am presenting the result on a local host using flask. Play the below video for the final output.</a:t>
            </a:r>
          </a:p>
          <a:p>
            <a:endParaRPr lang="en-US" dirty="0"/>
          </a:p>
        </p:txBody>
      </p:sp>
      <p:pic>
        <p:nvPicPr>
          <p:cNvPr id="2" name="final">
            <a:hlinkClick r:id="" action="ppaction://media"/>
            <a:extLst>
              <a:ext uri="{FF2B5EF4-FFF2-40B4-BE49-F238E27FC236}">
                <a16:creationId xmlns:a16="http://schemas.microsoft.com/office/drawing/2014/main" id="{C8181CF8-A157-2DC9-D846-94FEFB0054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22106" y="1649708"/>
            <a:ext cx="7736108" cy="483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720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418</Words>
  <Application>Microsoft Macintosh PowerPoint</Application>
  <PresentationFormat>Widescreen</PresentationFormat>
  <Paragraphs>40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Office Theme</vt:lpstr>
      <vt:lpstr>Strategy chosen for the problem statement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Tasks accomplished</dc:title>
  <dc:creator>Ravi chandra</dc:creator>
  <cp:lastModifiedBy>Ravi chandra</cp:lastModifiedBy>
  <cp:revision>11</cp:revision>
  <dcterms:created xsi:type="dcterms:W3CDTF">2023-12-19T06:25:27Z</dcterms:created>
  <dcterms:modified xsi:type="dcterms:W3CDTF">2023-12-19T13:26:41Z</dcterms:modified>
</cp:coreProperties>
</file>

<file path=docProps/thumbnail.jpeg>
</file>